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3" r:id="rId12"/>
    <p:sldId id="270" r:id="rId13"/>
    <p:sldId id="271" r:id="rId14"/>
    <p:sldId id="272" r:id="rId15"/>
    <p:sldId id="274" r:id="rId16"/>
    <p:sldId id="275" r:id="rId17"/>
  </p:sldIdLst>
  <p:sldSz cx="16257588" cy="9144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0044" autoAdjust="0"/>
    <p:restoredTop sz="90929"/>
  </p:normalViewPr>
  <p:slideViewPr>
    <p:cSldViewPr>
      <p:cViewPr>
        <p:scale>
          <a:sx n="100" d="100"/>
          <a:sy n="100" d="100"/>
        </p:scale>
        <p:origin x="2790" y="1434"/>
      </p:cViewPr>
      <p:guideLst>
        <p:guide orient="horz" pos="2880"/>
        <p:guide pos="5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6B0E9-3281-404F-BFC0-4A02D19AC0E0}" type="datetimeFigureOut">
              <a:rPr lang="en-US" smtClean="0"/>
              <a:pPr/>
              <a:t>4/6/2012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4B89B-DAEB-4D53-9F5E-84B6BBC43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64B89B-DAEB-4D53-9F5E-84B6BBC43560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36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970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31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765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35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867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37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3072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18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19463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21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048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1511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23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2535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24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3559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84613" y="6350"/>
            <a:ext cx="2987675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84613" y="8675688"/>
            <a:ext cx="2987675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/>
            <a:r>
              <a:rPr lang="en-US" sz="1000" i="1"/>
              <a:t>27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-15875" y="8675688"/>
            <a:ext cx="2984500" cy="4587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-15875" y="6350"/>
            <a:ext cx="2984500" cy="458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2113" y="692150"/>
            <a:ext cx="6073775" cy="3416300"/>
          </a:xfrm>
          <a:ln cap="flat"/>
        </p:spPr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319" y="2840568"/>
            <a:ext cx="13818950" cy="19600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638" y="5181600"/>
            <a:ext cx="11380312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4883D0-0B82-4340-950F-A76EF051ED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038F7D-9836-4CCD-BC7E-CA625B3CEC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83532" y="812800"/>
            <a:ext cx="3454737" cy="7315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19" y="812800"/>
            <a:ext cx="10093253" cy="7315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237352-FFC5-4C29-B07D-464AE0BFC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90DE71-DCA9-4E03-904A-80C30BBB68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4237" y="5875869"/>
            <a:ext cx="1381895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4237" y="3875618"/>
            <a:ext cx="13818950" cy="200024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612A53-D2A5-4E3A-BF4A-37AD84F138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19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64274" y="2641600"/>
            <a:ext cx="6773995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E44F60-23A5-476C-A0B5-21221CDE29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0" y="366185"/>
            <a:ext cx="14631829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79" y="2046818"/>
            <a:ext cx="7183258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2879" y="2899833"/>
            <a:ext cx="7183258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58633" y="2046818"/>
            <a:ext cx="7186080" cy="8530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58633" y="2899833"/>
            <a:ext cx="7186080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68EC48-FA9D-4DA6-B35E-5C44FBBD39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B29C42-FAA6-42A7-A88F-0736081F4B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30172-E442-4628-9432-1685F041CDF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84" y="364066"/>
            <a:ext cx="5348634" cy="15494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6265" y="364069"/>
            <a:ext cx="908844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2884" y="1913470"/>
            <a:ext cx="5348634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C7D9D-A10F-4C0A-9DF3-83F2E88687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86601" y="6400800"/>
            <a:ext cx="9754553" cy="7556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86601" y="817033"/>
            <a:ext cx="9754553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86601" y="7156451"/>
            <a:ext cx="9754553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7F64E8-0ECC-4E52-A8B2-2970EA3166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319" y="812800"/>
            <a:ext cx="1381895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319" y="2641600"/>
            <a:ext cx="1381895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51271" y="8331200"/>
            <a:ext cx="3386998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60B480B-8870-4D6A-8E59-A0D73E31082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5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319" y="1422400"/>
            <a:ext cx="13818950" cy="1524000"/>
          </a:xfrm>
        </p:spPr>
        <p:txBody>
          <a:bodyPr/>
          <a:lstStyle/>
          <a:p>
            <a:r>
              <a:rPr lang="en-US" dirty="0" smtClean="0"/>
              <a:t>Introduction to SQL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74118" y="3352801"/>
            <a:ext cx="11380312" cy="2336800"/>
          </a:xfrm>
        </p:spPr>
        <p:txBody>
          <a:bodyPr/>
          <a:lstStyle/>
          <a:p>
            <a:r>
              <a:rPr lang="en-US" sz="4000" dirty="0" smtClean="0"/>
              <a:t>Steve Perry</a:t>
            </a:r>
          </a:p>
          <a:p>
            <a:r>
              <a:rPr lang="en-US" sz="4000" dirty="0" smtClean="0"/>
              <a:t>Email: </a:t>
            </a:r>
            <a:r>
              <a:rPr lang="en-US" sz="40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steveperrymail@yahoo.com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Primary Key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Each Row is uniquely identified using the </a:t>
            </a:r>
            <a:r>
              <a:rPr lang="en-US" sz="4000" dirty="0" smtClean="0">
                <a:solidFill>
                  <a:srgbClr val="C00000"/>
                </a:solidFill>
              </a:rPr>
              <a:t>Primary Key</a:t>
            </a:r>
            <a:r>
              <a:rPr lang="en-US" sz="4000" dirty="0" smtClean="0"/>
              <a:t>.</a:t>
            </a:r>
          </a:p>
          <a:p>
            <a:pPr eaLnBrk="1" hangingPunct="1"/>
            <a:r>
              <a:rPr lang="en-US" sz="4000" dirty="0" smtClean="0"/>
              <a:t>The Primary Key is defined as any Column (or combination of columns) that can be used to uniquely identify a particular row.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0E939F-CD67-40CC-B157-4EDBC06B32B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Data Manipulation Statements	</a:t>
            </a:r>
          </a:p>
        </p:txBody>
      </p:sp>
      <p:sp>
        <p:nvSpPr>
          <p:cNvPr id="1434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sz="4000" dirty="0" smtClean="0"/>
              <a:t>The </a:t>
            </a:r>
            <a:r>
              <a:rPr lang="en-US" sz="4000" b="1" dirty="0" smtClean="0">
                <a:solidFill>
                  <a:srgbClr val="C00000"/>
                </a:solidFill>
              </a:rPr>
              <a:t>SELECT</a:t>
            </a:r>
            <a:r>
              <a:rPr lang="en-US" sz="4000" dirty="0" smtClean="0"/>
              <a:t> statement displays information you want to see from the database</a:t>
            </a:r>
          </a:p>
          <a:p>
            <a:pPr lvl="1"/>
            <a:r>
              <a:rPr lang="en-US" sz="4000" dirty="0" smtClean="0"/>
              <a:t>The </a:t>
            </a:r>
            <a:r>
              <a:rPr lang="en-US" sz="4000" b="1" dirty="0" smtClean="0">
                <a:solidFill>
                  <a:srgbClr val="C00000"/>
                </a:solidFill>
              </a:rPr>
              <a:t>INSERT</a:t>
            </a:r>
            <a:r>
              <a:rPr lang="en-US" sz="4000" dirty="0" smtClean="0"/>
              <a:t> statement allow you to add rows to the database</a:t>
            </a:r>
          </a:p>
          <a:p>
            <a:pPr lvl="1"/>
            <a:r>
              <a:rPr lang="en-US" sz="4000" dirty="0" smtClean="0"/>
              <a:t>The </a:t>
            </a:r>
            <a:r>
              <a:rPr lang="en-US" sz="4000" b="1" dirty="0" smtClean="0">
                <a:solidFill>
                  <a:srgbClr val="C00000"/>
                </a:solidFill>
              </a:rPr>
              <a:t>UPDATE</a:t>
            </a:r>
            <a:r>
              <a:rPr lang="en-US" sz="4000" dirty="0" smtClean="0"/>
              <a:t> statement allows you to change existing column information</a:t>
            </a:r>
          </a:p>
          <a:p>
            <a:pPr lvl="1"/>
            <a:r>
              <a:rPr lang="en-US" sz="4000" dirty="0" smtClean="0"/>
              <a:t>The </a:t>
            </a:r>
            <a:r>
              <a:rPr lang="en-US" sz="4000" b="1" dirty="0" smtClean="0">
                <a:solidFill>
                  <a:srgbClr val="C00000"/>
                </a:solidFill>
              </a:rPr>
              <a:t>DELETE</a:t>
            </a:r>
            <a:r>
              <a:rPr lang="en-US" sz="4000" dirty="0" smtClean="0"/>
              <a:t> statement deletes rows of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B4FEC7-CC4C-4345-9F53-6E39B359D87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35479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Example Primary Key	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48359" y="2946402"/>
            <a:ext cx="14631829" cy="6034617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sz="4000" dirty="0" smtClean="0"/>
              <a:t>In the above example the </a:t>
            </a:r>
            <a:r>
              <a:rPr lang="en-US" sz="4000" dirty="0" smtClean="0">
                <a:solidFill>
                  <a:srgbClr val="C00000"/>
                </a:solidFill>
              </a:rPr>
              <a:t>Last Name column </a:t>
            </a:r>
            <a:r>
              <a:rPr lang="en-US" sz="4000" dirty="0" smtClean="0"/>
              <a:t>acts as the </a:t>
            </a:r>
            <a:r>
              <a:rPr lang="en-US" sz="4000" dirty="0" smtClean="0">
                <a:solidFill>
                  <a:srgbClr val="C00000"/>
                </a:solidFill>
              </a:rPr>
              <a:t>PRIMARY key</a:t>
            </a:r>
            <a:r>
              <a:rPr lang="en-US" sz="4000" dirty="0" smtClean="0"/>
              <a:t>.  (Note: names are not usually a good choice, but this is a simple example)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C33648-9371-4009-9BB9-3BF2846E9FE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1269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23394" y="2514600"/>
            <a:ext cx="9556978" cy="22203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title"/>
          </p:nvPr>
        </p:nvSpPr>
        <p:spPr>
          <a:xfrm>
            <a:off x="1083839" y="9144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Values</a:t>
            </a:r>
          </a:p>
        </p:txBody>
      </p:sp>
      <p:sp>
        <p:nvSpPr>
          <p:cNvPr id="12293" name="Rectangle 5"/>
          <p:cNvSpPr>
            <a:spLocks noGrp="1" noChangeArrowheads="1"/>
          </p:cNvSpPr>
          <p:nvPr>
            <p:ph idx="1"/>
          </p:nvPr>
        </p:nvSpPr>
        <p:spPr>
          <a:xfrm>
            <a:off x="812880" y="2133600"/>
            <a:ext cx="14631829" cy="66040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A Value can be determined by the intersection of the Column Name for the row identified by the Primary Key.</a:t>
            </a:r>
          </a:p>
          <a:p>
            <a:pPr eaLnBrk="1" hangingPunct="1">
              <a:buFont typeface="Arial" charset="0"/>
              <a:buNone/>
            </a:pPr>
            <a:endParaRPr lang="en-US" sz="4000" dirty="0" smtClean="0"/>
          </a:p>
          <a:p>
            <a:pPr eaLnBrk="1" hangingPunct="1"/>
            <a:r>
              <a:rPr lang="en-US" sz="4000" dirty="0" smtClean="0"/>
              <a:t>Example:  If I wanted to know where “Perry” lives I need only tell SQL about the Primary Key value “Perry” and the City column.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764E9D-94D9-42A7-9E1D-B2626A6FA29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pic>
        <p:nvPicPr>
          <p:cNvPr id="12295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99594" y="5638800"/>
            <a:ext cx="9556978" cy="22203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1176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SQL is a High-Level Language</a:t>
            </a:r>
          </a:p>
        </p:txBody>
      </p:sp>
      <p:sp>
        <p:nvSpPr>
          <p:cNvPr id="13317" name="Rectangle 5"/>
          <p:cNvSpPr>
            <a:spLocks noGrp="1" noChangeArrowheads="1"/>
          </p:cNvSpPr>
          <p:nvPr>
            <p:ph idx="1"/>
          </p:nvPr>
        </p:nvSpPr>
        <p:spPr>
          <a:xfrm>
            <a:off x="889794" y="2641600"/>
            <a:ext cx="14554199" cy="54864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SQL statements can logically be broken in to three high-level sets...</a:t>
            </a:r>
          </a:p>
          <a:p>
            <a:pPr lvl="1"/>
            <a:r>
              <a:rPr lang="en-US" sz="4000" dirty="0" smtClean="0"/>
              <a:t>Data Manipulation		DML</a:t>
            </a:r>
            <a:br>
              <a:rPr lang="en-US" sz="4000" dirty="0" smtClean="0"/>
            </a:br>
            <a:r>
              <a:rPr lang="en-US" sz="4000" dirty="0" smtClean="0"/>
              <a:t>which can query and update the data</a:t>
            </a:r>
          </a:p>
          <a:p>
            <a:pPr lvl="1"/>
            <a:r>
              <a:rPr lang="en-US" sz="4000" dirty="0" smtClean="0"/>
              <a:t>Data Definition		DDL</a:t>
            </a:r>
            <a:br>
              <a:rPr lang="en-US" sz="4000" dirty="0" smtClean="0"/>
            </a:br>
            <a:r>
              <a:rPr lang="en-US" sz="4000" dirty="0" smtClean="0"/>
              <a:t>which defines the objects in a database</a:t>
            </a:r>
          </a:p>
          <a:p>
            <a:pPr lvl="1"/>
            <a:r>
              <a:rPr lang="en-US" sz="4000" dirty="0" smtClean="0"/>
              <a:t>Data Administration		DCL</a:t>
            </a:r>
            <a:br>
              <a:rPr lang="en-US" sz="4000" dirty="0" smtClean="0"/>
            </a:br>
            <a:r>
              <a:rPr lang="en-US" sz="4000" dirty="0" smtClean="0"/>
              <a:t>which controls access to the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59008-1EF5-418B-BD5E-8A4FE4D939A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/>
              <a:t>Data Definition	Statements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CREATE</a:t>
            </a:r>
            <a:r>
              <a:rPr lang="en-US" dirty="0" smtClean="0"/>
              <a:t> statement allows you create tables, views, and indexes</a:t>
            </a:r>
          </a:p>
          <a:p>
            <a:pPr eaLnBrk="1" hangingPunct="1"/>
            <a:r>
              <a:rPr lang="en-US" dirty="0" smtClean="0"/>
              <a:t>The </a:t>
            </a:r>
            <a:r>
              <a:rPr lang="en-US" b="1" dirty="0" smtClean="0">
                <a:solidFill>
                  <a:srgbClr val="C00000"/>
                </a:solidFill>
              </a:rPr>
              <a:t>DROP</a:t>
            </a:r>
            <a:r>
              <a:rPr lang="en-US" dirty="0" smtClean="0"/>
              <a:t> statement allows you to remove tables, views, and indexes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E2A277-F522-4631-ADE0-36A73A309DD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End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E338B2-8BA6-4758-BBDD-7C3F63CA0AB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SQL?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SQL is an abbreviation for Structured Query Language.</a:t>
            </a:r>
          </a:p>
          <a:p>
            <a:pPr eaLnBrk="1" hangingPunct="1"/>
            <a:r>
              <a:rPr lang="en-US" sz="4000" dirty="0" smtClean="0"/>
              <a:t>It is generally pronounced “Sequel”</a:t>
            </a:r>
          </a:p>
          <a:p>
            <a:pPr eaLnBrk="1" hangingPunct="1"/>
            <a:r>
              <a:rPr lang="en-US" sz="4000" dirty="0" smtClean="0"/>
              <a:t>SQL is a unified language for... defining, querying, modifying, and controlling the data in a Relational Database.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C03981-2730-4361-B14D-4DF2C7B5811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108383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SQL Standards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SQL is a </a:t>
            </a:r>
            <a:r>
              <a:rPr lang="en-US" sz="4000" b="1" i="1" dirty="0" smtClean="0">
                <a:solidFill>
                  <a:schemeClr val="accent2"/>
                </a:solidFill>
              </a:rPr>
              <a:t>standard</a:t>
            </a:r>
            <a:r>
              <a:rPr lang="en-US" sz="4000" dirty="0" smtClean="0"/>
              <a:t>, not a software product</a:t>
            </a:r>
          </a:p>
          <a:p>
            <a:pPr eaLnBrk="1" hangingPunct="1"/>
            <a:r>
              <a:rPr lang="en-US" sz="4000" dirty="0" smtClean="0"/>
              <a:t>Commercial institutions now lead the standard by extending SQL to meet the needs of business.</a:t>
            </a:r>
          </a:p>
          <a:p>
            <a:pPr eaLnBrk="1" hangingPunct="1"/>
            <a:r>
              <a:rPr lang="en-US" sz="4000" dirty="0" smtClean="0"/>
              <a:t>The main commercial database management systems (DBMS) in the industry today are: Oracle (</a:t>
            </a:r>
            <a:r>
              <a:rPr lang="en-US" sz="4000" dirty="0" smtClean="0">
                <a:solidFill>
                  <a:schemeClr val="accent2"/>
                </a:solidFill>
              </a:rPr>
              <a:t>MySQL</a:t>
            </a:r>
            <a:r>
              <a:rPr lang="en-US" sz="4000" dirty="0" smtClean="0"/>
              <a:t>), Sybase, Microsoft SQL Server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456612-4F80-40A2-9616-D04A5290077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Relational Database	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What is a Relational Database Management System (RDBMS)?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All data is stored in Tables (i.e. Relations)</a:t>
            </a:r>
            <a:br>
              <a:rPr lang="en-US" sz="4000" dirty="0" smtClean="0"/>
            </a:br>
            <a:r>
              <a:rPr lang="en-US" sz="4000" dirty="0" smtClean="0"/>
              <a:t>(grid-like format, similar to a spreadsheet)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The logical representation of data is separate from its physical storage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One high-level language is provided …</a:t>
            </a:r>
          </a:p>
          <a:p>
            <a:pPr lvl="2">
              <a:buSzPct val="75000"/>
            </a:pPr>
            <a:r>
              <a:rPr lang="en-US" sz="4000" dirty="0" smtClean="0"/>
              <a:t>for structuring, querying, and changing information.  This, of course, is SQL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DDFB08-C40E-43D0-A435-3B9A4962494E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title"/>
          </p:nvPr>
        </p:nvSpPr>
        <p:spPr>
          <a:xfrm>
            <a:off x="1354799" y="11176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RDBMS? - cont.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Supports the concept of NULL values</a:t>
            </a:r>
          </a:p>
          <a:p>
            <a:pPr eaLnBrk="1" hangingPunct="1"/>
            <a:r>
              <a:rPr lang="en-US" sz="4000" dirty="0" smtClean="0"/>
              <a:t>Provides Mechanisms for Integrity, Recovery, Authorization, and Transactions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6C3617A-25B1-44DA-B0D6-7C69FE60EC4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108383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are Tables?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They have Rows and Columns </a:t>
            </a:r>
            <a:br>
              <a:rPr lang="en-US" sz="4000" dirty="0" smtClean="0"/>
            </a:br>
            <a:r>
              <a:rPr lang="en-US" sz="2800" dirty="0" smtClean="0"/>
              <a:t>  (like a spreadsheets with rows &amp; columns)</a:t>
            </a:r>
          </a:p>
          <a:p>
            <a:pPr eaLnBrk="1" hangingPunct="1"/>
            <a:endParaRPr lang="en-US" dirty="0" smtClean="0"/>
          </a:p>
          <a:p>
            <a:pPr lvl="2" eaLnBrk="1" hangingPunct="1">
              <a:buFont typeface="Arial" charset="0"/>
              <a:buNone/>
            </a:pPr>
            <a:endParaRPr lang="en-US" dirty="0" smtClean="0"/>
          </a:p>
          <a:p>
            <a:pPr lvl="1" eaLnBrk="1" hangingPunct="1">
              <a:buSzPct val="75000"/>
              <a:buFont typeface="Arial" charset="0"/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7C2AA2-83B3-4393-89EC-BE1D4729955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 descr="employee_table_data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354803" y="4673600"/>
            <a:ext cx="13885387" cy="1930400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19319" y="1117600"/>
            <a:ext cx="13818950" cy="1524000"/>
          </a:xfrm>
        </p:spPr>
        <p:txBody>
          <a:bodyPr/>
          <a:lstStyle/>
          <a:p>
            <a:r>
              <a:rPr lang="en-US" dirty="0" smtClean="0"/>
              <a:t>What is a Database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4000" dirty="0" smtClean="0"/>
              <a:t>A Set of Related Tables is called a Database</a:t>
            </a:r>
          </a:p>
          <a:p>
            <a:pPr eaLnBrk="1" hangingPunct="1"/>
            <a:r>
              <a:rPr lang="en-US" sz="4000" dirty="0" smtClean="0"/>
              <a:t>Tables are separate, but equal in that...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They have no Hierarchical Ranking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They have inherent relationship to each other</a:t>
            </a:r>
          </a:p>
          <a:p>
            <a:pPr lvl="1" eaLnBrk="1" hangingPunct="1">
              <a:buSzPct val="75000"/>
            </a:pPr>
            <a:r>
              <a:rPr lang="en-US" sz="4000" dirty="0" smtClean="0"/>
              <a:t>You can create relationships</a:t>
            </a:r>
          </a:p>
          <a:p>
            <a:pPr lvl="1" eaLnBrk="1" hangingPunct="1">
              <a:buSzPct val="75000"/>
            </a:pPr>
            <a:endParaRPr lang="en-US" dirty="0" smtClean="0"/>
          </a:p>
          <a:p>
            <a:pPr lvl="1" eaLnBrk="1" hangingPunct="1">
              <a:buSzPct val="75000"/>
              <a:buFont typeface="Arial" charset="0"/>
              <a:buNone/>
            </a:pPr>
            <a:r>
              <a:rPr lang="en-US" dirty="0" smtClean="0"/>
              <a:t>		</a:t>
            </a:r>
          </a:p>
          <a:p>
            <a:pPr lvl="2" eaLnBrk="1" hangingPunct="1">
              <a:buSzPct val="75000"/>
              <a:buFont typeface="Arial" charset="0"/>
              <a:buNone/>
            </a:pPr>
            <a:endParaRPr lang="en-US" dirty="0" smtClean="0"/>
          </a:p>
          <a:p>
            <a:pPr>
              <a:buFont typeface="Arial" charset="0"/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D7B35-A8C5-4303-8826-6E52F5BF4B6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pic>
        <p:nvPicPr>
          <p:cNvPr id="5" name="Picture 4" descr="0701_databa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45078" y="6400800"/>
            <a:ext cx="10163329" cy="193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219319" y="8331200"/>
            <a:ext cx="3386998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5554676" y="8331200"/>
            <a:ext cx="5148236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1219319" y="10160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What is an Entity?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idx="1"/>
          </p:nvPr>
        </p:nvSpPr>
        <p:spPr/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An entity is a person, place, or thing for which you wish to hold information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A table is a collection of separate occurrences of an Entity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Arial" pitchFamily="34" charset="0"/>
              <a:buChar char="–"/>
              <a:defRPr/>
            </a:pPr>
            <a:r>
              <a:rPr lang="en-US" sz="3600" dirty="0" smtClean="0"/>
              <a:t>E.g. the “Employee” table contains information about individual employees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3600" dirty="0" smtClean="0"/>
              <a:t>Separate Characteristics are stored for each Occurrence of an Entity  (</a:t>
            </a:r>
            <a:r>
              <a:rPr lang="en-US" sz="3600" dirty="0" err="1" smtClean="0"/>
              <a:t>i.e</a:t>
            </a:r>
            <a:r>
              <a:rPr lang="en-US" sz="3600" dirty="0" smtClean="0"/>
              <a:t> a row)</a:t>
            </a:r>
          </a:p>
          <a:p>
            <a:pPr lvl="1" eaLnBrk="1" fontAlgn="auto" hangingPunct="1">
              <a:spcAft>
                <a:spcPts val="0"/>
              </a:spcAft>
              <a:buSzPct val="75000"/>
              <a:buFont typeface="Arial" pitchFamily="34" charset="0"/>
              <a:buChar char="–"/>
              <a:defRPr/>
            </a:pPr>
            <a:r>
              <a:rPr lang="en-US" sz="3600" dirty="0" smtClean="0"/>
              <a:t>E.g. An individual employee has a name, address, phone number, etc.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262D3-6136-4CFB-8FAD-0E333F6625F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319" y="914400"/>
            <a:ext cx="13818950" cy="1524000"/>
          </a:xfrm>
          <a:noFill/>
        </p:spPr>
        <p:txBody>
          <a:bodyPr/>
          <a:lstStyle/>
          <a:p>
            <a:pPr eaLnBrk="1" hangingPunct="1"/>
            <a:r>
              <a:rPr lang="en-US" dirty="0" smtClean="0"/>
              <a:t>Example Table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812880" y="2844802"/>
            <a:ext cx="14631829" cy="5323417"/>
          </a:xfrm>
        </p:spPr>
        <p:txBody>
          <a:bodyPr/>
          <a:lstStyle/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>
              <a:buNone/>
            </a:pPr>
            <a:endParaRPr lang="en-US" dirty="0" smtClean="0"/>
          </a:p>
          <a:p>
            <a:pPr eaLnBrk="1" hangingPunct="1"/>
            <a:r>
              <a:rPr lang="en-US" sz="4000" dirty="0" smtClean="0"/>
              <a:t>In the above table "Last Name" and "City" are the columns</a:t>
            </a:r>
          </a:p>
          <a:p>
            <a:pPr eaLnBrk="1" hangingPunct="1"/>
            <a:r>
              <a:rPr lang="en-US" sz="4000" dirty="0" smtClean="0"/>
              <a:t>Each different person and their represent a row of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748ED2-8C7E-4526-8208-5A3A23E98D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80562" y="2235200"/>
            <a:ext cx="9556978" cy="22203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880619732,C:\A_HostGator_Profperry\Classes20\SQL\SQL_PowerPoint\Chapter_1\Media.ppcx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8,880619732,C:\A_HostGator_Profperry\Classes20\SQL\SQL_PowerPoint\Chapter_1\Media.ppc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1,880619732,C:\A_HostGator_Profperry\Classes20\SQL\SQL_PowerPoint\Chapter_1\Media.ppcx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6,880619732,C:\A_HostGator_Profperry\Classes20\SQL\SQL_PowerPoint\Chapter_1\Media.ppc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8,880619732,C:\A_HostGator_Profperry\Classes20\SQL\SQL_PowerPoint\Chapter_1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,880619732,C:\A_HostGator_Profperry\Classes20\SQL\SQL_PowerPoint\Chapter_1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880619732,C:\A_HostGator_Profperry\Classes20\SQL\SQL_PowerPoint\Chapter_1\Media.ppcx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880619732,C:\A_HostGator_Profperry\Classes20\SQL\SQL_PowerPoint\Chapter_1\Media.ppc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880619732,C:\A_HostGator_Profperry\Classes20\SQL\SQL_PowerPoint\Chapter_1\Media.ppc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8,880619732,C:\A_HostGator_Profperry\Classes20\SQL\SQL_PowerPoint\Chapter_1\Media.ppc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880619732,C:\A_HostGator_Profperry\Classes20\SQL\SQL_PowerPoint\Chapter_1\Media.ppc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7,880619732,C:\A_HostGator_Profperry\Classes20\SQL\SQL_PowerPoint\Chapter_1\Media.ppc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7,880619732,C:\A_HostGator_Profperry\Classes20\SQL\SQL_PowerPoint\Chapter_1\Media.ppcx"/>
</p:tagLst>
</file>

<file path=ppt/theme/theme1.xml><?xml version="1.0" encoding="utf-8"?>
<a:theme xmlns:a="http://schemas.openxmlformats.org/drawingml/2006/main" name="Office Theme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</TotalTime>
  <Words>538</Words>
  <Application>Microsoft Office PowerPoint</Application>
  <PresentationFormat>Custom</PresentationFormat>
  <Paragraphs>95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Introduction to SQL</vt:lpstr>
      <vt:lpstr>What is SQL? </vt:lpstr>
      <vt:lpstr>SQL Standards</vt:lpstr>
      <vt:lpstr>Relational Database </vt:lpstr>
      <vt:lpstr>What is RDBMS? - cont.</vt:lpstr>
      <vt:lpstr>What are Tables?</vt:lpstr>
      <vt:lpstr>What is a Database</vt:lpstr>
      <vt:lpstr>What is an Entity?</vt:lpstr>
      <vt:lpstr>Example Table</vt:lpstr>
      <vt:lpstr>Primary Key</vt:lpstr>
      <vt:lpstr>Data Manipulation Statements </vt:lpstr>
      <vt:lpstr>Example Primary Key </vt:lpstr>
      <vt:lpstr>Values</vt:lpstr>
      <vt:lpstr>SQL is a High-Level Language</vt:lpstr>
      <vt:lpstr>Data Definition Statements</vt:lpstr>
      <vt:lpstr>End</vt:lpstr>
    </vt:vector>
  </TitlesOfParts>
  <Company>Apex Web Media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Sweeney</dc:creator>
  <cp:lastModifiedBy>Steve Perry</cp:lastModifiedBy>
  <cp:revision>43</cp:revision>
  <dcterms:created xsi:type="dcterms:W3CDTF">2012-04-07T02:06:58Z</dcterms:created>
  <dcterms:modified xsi:type="dcterms:W3CDTF">2012-04-07T02:43:54Z</dcterms:modified>
</cp:coreProperties>
</file>